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7" r:id="rId2"/>
    <p:sldId id="258" r:id="rId3"/>
    <p:sldId id="256" r:id="rId4"/>
    <p:sldId id="269" r:id="rId5"/>
    <p:sldId id="260" r:id="rId6"/>
    <p:sldId id="262" r:id="rId7"/>
    <p:sldId id="270" r:id="rId8"/>
    <p:sldId id="279" r:id="rId9"/>
    <p:sldId id="265" r:id="rId10"/>
    <p:sldId id="259" r:id="rId11"/>
    <p:sldId id="277" r:id="rId12"/>
    <p:sldId id="278" r:id="rId13"/>
    <p:sldId id="276" r:id="rId14"/>
    <p:sldId id="271" r:id="rId15"/>
    <p:sldId id="273" r:id="rId16"/>
    <p:sldId id="272" r:id="rId17"/>
    <p:sldId id="261" r:id="rId18"/>
    <p:sldId id="275" r:id="rId19"/>
    <p:sldId id="263" r:id="rId20"/>
    <p:sldId id="274" r:id="rId21"/>
  </p:sldIdLst>
  <p:sldSz cx="9144000" cy="5143500" type="screen16x9"/>
  <p:notesSz cx="6858000" cy="9144000"/>
  <p:embeddedFontLst>
    <p:embeddedFont>
      <p:font typeface="Bookman Old Style" panose="02050604050505020204" pitchFamily="18" charset="0"/>
      <p:regular r:id="rId23"/>
      <p:bold r:id="rId24"/>
      <p:italic r:id="rId25"/>
      <p:boldItalic r:id="rId26"/>
    </p:embeddedFont>
    <p:embeddedFont>
      <p:font typeface="Cambria" panose="02040503050406030204" pitchFamily="18"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7" d="100"/>
          <a:sy n="107" d="100"/>
        </p:scale>
        <p:origin x="1018" y="62"/>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509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10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114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469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352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9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01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34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56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3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267767" y="824064"/>
            <a:ext cx="8229600" cy="772967"/>
          </a:xfrm>
        </p:spPr>
        <p:txBody>
          <a:bodyPr/>
          <a:lstStyle/>
          <a:p>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Secure smart healthcare data with data Aggregation</a:t>
            </a:r>
            <a:endParaRPr lang="en-US" sz="2800" dirty="0">
              <a:latin typeface="Bookman Old Style" panose="02050604050505020204" pitchFamily="18" charset="0"/>
            </a:endParaRPr>
          </a:p>
        </p:txBody>
      </p:sp>
      <p:sp>
        <p:nvSpPr>
          <p:cNvPr id="3" name="TextBox 2"/>
          <p:cNvSpPr txBox="1"/>
          <p:nvPr/>
        </p:nvSpPr>
        <p:spPr>
          <a:xfrm>
            <a:off x="267767" y="3265616"/>
            <a:ext cx="4068489" cy="954107"/>
          </a:xfrm>
          <a:prstGeom prst="rect">
            <a:avLst/>
          </a:prstGeom>
          <a:noFill/>
        </p:spPr>
        <p:txBody>
          <a:bodyPr wrap="square" rtlCol="0">
            <a:spAutoFit/>
          </a:bodyPr>
          <a:lstStyle/>
          <a:p>
            <a:r>
              <a:rPr lang="en-US" dirty="0">
                <a:latin typeface="Bookman Old Style" panose="02050604050505020204" pitchFamily="18" charset="0"/>
              </a:rPr>
              <a:t>Team Details </a:t>
            </a:r>
          </a:p>
          <a:p>
            <a:pPr marL="342900" indent="-342900">
              <a:buFont typeface="+mj-lt"/>
              <a:buAutoNum type="arabicPeriod"/>
            </a:pPr>
            <a:r>
              <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KANCHUKOTA SHRUTHI(20EG105419)</a:t>
            </a:r>
          </a:p>
          <a:p>
            <a:pPr marL="342900" indent="-342900">
              <a:buFont typeface="+mj-lt"/>
              <a:buAutoNum type="arabicPeriod"/>
            </a:pPr>
            <a:r>
              <a:rPr lang="en-US" dirty="0">
                <a:effectLst/>
                <a:latin typeface="Times New Roman" panose="02020603050405020304" pitchFamily="18" charset="0"/>
                <a:ea typeface="Cambria" panose="02040503050406030204" pitchFamily="18" charset="0"/>
                <a:cs typeface="Times New Roman" panose="02020603050405020304" pitchFamily="18" charset="0"/>
              </a:rPr>
              <a:t>PASUPULA SOWMYA</a:t>
            </a:r>
            <a:r>
              <a:rPr lang="en-US" dirty="0">
                <a:latin typeface="Times New Roman" panose="02020603050405020304" pitchFamily="18" charset="0"/>
                <a:cs typeface="Times New Roman" panose="02020603050405020304" pitchFamily="18" charset="0"/>
              </a:rPr>
              <a:t>(</a:t>
            </a:r>
            <a:r>
              <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20EG105441</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CH. YUVA SHRUTHIK</a:t>
            </a:r>
            <a:r>
              <a:rPr lang="en-US" dirty="0">
                <a:latin typeface="Times New Roman" panose="02020603050405020304" pitchFamily="18" charset="0"/>
                <a:cs typeface="Times New Roman" panose="02020603050405020304" pitchFamily="18" charset="0"/>
              </a:rPr>
              <a:t>(</a:t>
            </a:r>
            <a:r>
              <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20EG105734</a:t>
            </a:r>
            <a:r>
              <a:rPr lang="en-US" dirty="0">
                <a:latin typeface="Bookman Old Style" panose="02050604050505020204" pitchFamily="18" charset="0"/>
              </a:rPr>
              <a:t>)</a:t>
            </a:r>
          </a:p>
        </p:txBody>
      </p:sp>
      <p:sp>
        <p:nvSpPr>
          <p:cNvPr id="8" name="TextBox 7"/>
          <p:cNvSpPr txBox="1"/>
          <p:nvPr/>
        </p:nvSpPr>
        <p:spPr>
          <a:xfrm>
            <a:off x="5470632" y="3239550"/>
            <a:ext cx="2070599" cy="738664"/>
          </a:xfrm>
          <a:prstGeom prst="rect">
            <a:avLst/>
          </a:prstGeom>
          <a:noFill/>
        </p:spPr>
        <p:txBody>
          <a:bodyPr wrap="square" rtlCol="0">
            <a:spAutoFit/>
          </a:bodyPr>
          <a:lstStyle/>
          <a:p>
            <a:r>
              <a:rPr lang="en-US" dirty="0">
                <a:latin typeface="Bookman Old Style" panose="02050604050505020204" pitchFamily="18" charset="0"/>
              </a:rPr>
              <a:t>Project Supervisor </a:t>
            </a:r>
          </a:p>
          <a:p>
            <a:pPr algn="l" fontAlgn="base"/>
            <a:r>
              <a:rPr lang="en-IN" i="0" dirty="0">
                <a:solidFill>
                  <a:schemeClr val="tx1"/>
                </a:solidFill>
                <a:effectLst/>
                <a:latin typeface="urbanist"/>
              </a:rPr>
              <a:t>Mr. </a:t>
            </a:r>
            <a:r>
              <a:rPr lang="en-IN" i="0" dirty="0" err="1">
                <a:solidFill>
                  <a:schemeClr val="tx1"/>
                </a:solidFill>
                <a:effectLst/>
                <a:latin typeface="urbanist"/>
              </a:rPr>
              <a:t>Jayendra</a:t>
            </a:r>
            <a:r>
              <a:rPr lang="en-IN" i="0" dirty="0">
                <a:solidFill>
                  <a:schemeClr val="tx1"/>
                </a:solidFill>
                <a:effectLst/>
                <a:latin typeface="urbanist"/>
              </a:rPr>
              <a:t> Kumar</a:t>
            </a:r>
          </a:p>
          <a:p>
            <a:pPr algn="l" fontAlgn="base"/>
            <a:r>
              <a:rPr lang="en-IN" i="0" dirty="0">
                <a:solidFill>
                  <a:schemeClr val="tx1"/>
                </a:solidFill>
                <a:effectLst/>
                <a:latin typeface="urbanist"/>
              </a:rPr>
              <a:t>Assistant Professor</a:t>
            </a:r>
          </a:p>
        </p:txBody>
      </p:sp>
      <p:sp>
        <p:nvSpPr>
          <p:cNvPr id="4" name="Date Placeholder 3"/>
          <p:cNvSpPr>
            <a:spLocks noGrp="1"/>
          </p:cNvSpPr>
          <p:nvPr>
            <p:ph type="dt" idx="10"/>
          </p:nvPr>
        </p:nvSpPr>
        <p:spPr/>
        <p:txBody>
          <a:bodyPr/>
          <a:lstStyle/>
          <a:p>
            <a:endParaRPr lang="en-US"/>
          </a:p>
        </p:txBody>
      </p:sp>
      <p:sp>
        <p:nvSpPr>
          <p:cNvPr id="5" name="Footer Placeholder 4"/>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Screen shots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8" name="Picture 7">
            <a:extLst>
              <a:ext uri="{FF2B5EF4-FFF2-40B4-BE49-F238E27FC236}">
                <a16:creationId xmlns:a16="http://schemas.microsoft.com/office/drawing/2014/main" id="{2D513DC4-F983-07C8-ACE6-D2E8FB410748}"/>
              </a:ext>
            </a:extLst>
          </p:cNvPr>
          <p:cNvPicPr>
            <a:picLocks noChangeAspect="1"/>
          </p:cNvPicPr>
          <p:nvPr/>
        </p:nvPicPr>
        <p:blipFill>
          <a:blip r:embed="rId3"/>
          <a:stretch>
            <a:fillRect/>
          </a:stretch>
        </p:blipFill>
        <p:spPr>
          <a:xfrm>
            <a:off x="242889" y="1653753"/>
            <a:ext cx="3312594" cy="2344253"/>
          </a:xfrm>
          <a:prstGeom prst="rect">
            <a:avLst/>
          </a:prstGeom>
        </p:spPr>
      </p:pic>
      <p:sp>
        <p:nvSpPr>
          <p:cNvPr id="9" name="TextBox 8">
            <a:extLst>
              <a:ext uri="{FF2B5EF4-FFF2-40B4-BE49-F238E27FC236}">
                <a16:creationId xmlns:a16="http://schemas.microsoft.com/office/drawing/2014/main" id="{254DD7F2-0408-DEB7-491C-0ED7500EC24A}"/>
              </a:ext>
            </a:extLst>
          </p:cNvPr>
          <p:cNvSpPr txBox="1"/>
          <p:nvPr/>
        </p:nvSpPr>
        <p:spPr>
          <a:xfrm>
            <a:off x="242889" y="1216308"/>
            <a:ext cx="1971676" cy="307777"/>
          </a:xfrm>
          <a:prstGeom prst="rect">
            <a:avLst/>
          </a:prstGeom>
          <a:noFill/>
        </p:spPr>
        <p:txBody>
          <a:bodyPr wrap="square" rtlCol="0">
            <a:spAutoFit/>
          </a:bodyPr>
          <a:lstStyle/>
          <a:p>
            <a:r>
              <a:rPr lang="en-IN" dirty="0"/>
              <a:t>Patient Upload file</a:t>
            </a:r>
          </a:p>
        </p:txBody>
      </p:sp>
      <p:pic>
        <p:nvPicPr>
          <p:cNvPr id="10" name="Picture 9">
            <a:extLst>
              <a:ext uri="{FF2B5EF4-FFF2-40B4-BE49-F238E27FC236}">
                <a16:creationId xmlns:a16="http://schemas.microsoft.com/office/drawing/2014/main" id="{F7BE4692-2563-7568-D11C-A2B1C96A1FEA}"/>
              </a:ext>
            </a:extLst>
          </p:cNvPr>
          <p:cNvPicPr>
            <a:picLocks noChangeAspect="1"/>
          </p:cNvPicPr>
          <p:nvPr/>
        </p:nvPicPr>
        <p:blipFill>
          <a:blip r:embed="rId4"/>
          <a:stretch>
            <a:fillRect/>
          </a:stretch>
        </p:blipFill>
        <p:spPr>
          <a:xfrm>
            <a:off x="4132044" y="2031709"/>
            <a:ext cx="3635586" cy="1612036"/>
          </a:xfrm>
          <a:prstGeom prst="rect">
            <a:avLst/>
          </a:prstGeom>
        </p:spPr>
      </p:pic>
      <p:sp>
        <p:nvSpPr>
          <p:cNvPr id="11" name="TextBox 10">
            <a:extLst>
              <a:ext uri="{FF2B5EF4-FFF2-40B4-BE49-F238E27FC236}">
                <a16:creationId xmlns:a16="http://schemas.microsoft.com/office/drawing/2014/main" id="{498C4422-4DF8-916B-0428-08D14E128041}"/>
              </a:ext>
            </a:extLst>
          </p:cNvPr>
          <p:cNvSpPr txBox="1"/>
          <p:nvPr/>
        </p:nvSpPr>
        <p:spPr>
          <a:xfrm>
            <a:off x="3991252" y="1524085"/>
            <a:ext cx="2667000" cy="307777"/>
          </a:xfrm>
          <a:prstGeom prst="rect">
            <a:avLst/>
          </a:prstGeom>
          <a:noFill/>
        </p:spPr>
        <p:txBody>
          <a:bodyPr wrap="square" rtlCol="0">
            <a:spAutoFit/>
          </a:bodyPr>
          <a:lstStyle/>
          <a:p>
            <a:r>
              <a:rPr lang="en-IN" dirty="0"/>
              <a:t>View Encrypted data</a:t>
            </a:r>
          </a:p>
        </p:txBody>
      </p:sp>
    </p:spTree>
    <p:extLst>
      <p:ext uri="{BB962C8B-B14F-4D97-AF65-F5344CB8AC3E}">
        <p14:creationId xmlns:p14="http://schemas.microsoft.com/office/powerpoint/2010/main" val="429344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Screen shots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sp>
        <p:nvSpPr>
          <p:cNvPr id="9" name="TextBox 8">
            <a:extLst>
              <a:ext uri="{FF2B5EF4-FFF2-40B4-BE49-F238E27FC236}">
                <a16:creationId xmlns:a16="http://schemas.microsoft.com/office/drawing/2014/main" id="{254DD7F2-0408-DEB7-491C-0ED7500EC24A}"/>
              </a:ext>
            </a:extLst>
          </p:cNvPr>
          <p:cNvSpPr txBox="1"/>
          <p:nvPr/>
        </p:nvSpPr>
        <p:spPr>
          <a:xfrm>
            <a:off x="242889" y="1303920"/>
            <a:ext cx="3172115" cy="307777"/>
          </a:xfrm>
          <a:prstGeom prst="rect">
            <a:avLst/>
          </a:prstGeom>
          <a:noFill/>
        </p:spPr>
        <p:txBody>
          <a:bodyPr wrap="square" rtlCol="0">
            <a:spAutoFit/>
          </a:bodyPr>
          <a:lstStyle/>
          <a:p>
            <a:r>
              <a:rPr lang="en-IN" dirty="0"/>
              <a:t>Request  to fog framework</a:t>
            </a:r>
          </a:p>
        </p:txBody>
      </p:sp>
      <p:sp>
        <p:nvSpPr>
          <p:cNvPr id="11" name="TextBox 10">
            <a:extLst>
              <a:ext uri="{FF2B5EF4-FFF2-40B4-BE49-F238E27FC236}">
                <a16:creationId xmlns:a16="http://schemas.microsoft.com/office/drawing/2014/main" id="{498C4422-4DF8-916B-0428-08D14E128041}"/>
              </a:ext>
            </a:extLst>
          </p:cNvPr>
          <p:cNvSpPr txBox="1"/>
          <p:nvPr/>
        </p:nvSpPr>
        <p:spPr>
          <a:xfrm>
            <a:off x="4241283" y="1298647"/>
            <a:ext cx="2667000" cy="307777"/>
          </a:xfrm>
          <a:prstGeom prst="rect">
            <a:avLst/>
          </a:prstGeom>
          <a:noFill/>
        </p:spPr>
        <p:txBody>
          <a:bodyPr wrap="square" rtlCol="0">
            <a:spAutoFit/>
          </a:bodyPr>
          <a:lstStyle/>
          <a:p>
            <a:r>
              <a:rPr lang="en-IN" dirty="0"/>
              <a:t>View Request</a:t>
            </a:r>
          </a:p>
        </p:txBody>
      </p:sp>
      <p:pic>
        <p:nvPicPr>
          <p:cNvPr id="12" name="Picture 11">
            <a:extLst>
              <a:ext uri="{FF2B5EF4-FFF2-40B4-BE49-F238E27FC236}">
                <a16:creationId xmlns:a16="http://schemas.microsoft.com/office/drawing/2014/main" id="{0F334082-8898-F49E-1CCD-F1B96D7D9287}"/>
              </a:ext>
            </a:extLst>
          </p:cNvPr>
          <p:cNvPicPr>
            <a:picLocks noChangeAspect="1"/>
          </p:cNvPicPr>
          <p:nvPr/>
        </p:nvPicPr>
        <p:blipFill>
          <a:blip r:embed="rId3"/>
          <a:stretch>
            <a:fillRect/>
          </a:stretch>
        </p:blipFill>
        <p:spPr>
          <a:xfrm>
            <a:off x="242889" y="1696223"/>
            <a:ext cx="3464717" cy="2230969"/>
          </a:xfrm>
          <a:prstGeom prst="rect">
            <a:avLst/>
          </a:prstGeom>
        </p:spPr>
      </p:pic>
      <p:pic>
        <p:nvPicPr>
          <p:cNvPr id="3" name="Picture 2">
            <a:extLst>
              <a:ext uri="{FF2B5EF4-FFF2-40B4-BE49-F238E27FC236}">
                <a16:creationId xmlns:a16="http://schemas.microsoft.com/office/drawing/2014/main" id="{B95F4758-E953-25E0-1D52-7A112EC83D1F}"/>
              </a:ext>
            </a:extLst>
          </p:cNvPr>
          <p:cNvPicPr>
            <a:picLocks noChangeAspect="1"/>
          </p:cNvPicPr>
          <p:nvPr/>
        </p:nvPicPr>
        <p:blipFill>
          <a:blip r:embed="rId4"/>
          <a:stretch>
            <a:fillRect/>
          </a:stretch>
        </p:blipFill>
        <p:spPr>
          <a:xfrm>
            <a:off x="4030330" y="1793081"/>
            <a:ext cx="4435013" cy="2312845"/>
          </a:xfrm>
          <a:prstGeom prst="rect">
            <a:avLst/>
          </a:prstGeom>
        </p:spPr>
      </p:pic>
    </p:spTree>
    <p:extLst>
      <p:ext uri="{BB962C8B-B14F-4D97-AF65-F5344CB8AC3E}">
        <p14:creationId xmlns:p14="http://schemas.microsoft.com/office/powerpoint/2010/main" val="118177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Screen shots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sp>
        <p:nvSpPr>
          <p:cNvPr id="9" name="TextBox 8">
            <a:extLst>
              <a:ext uri="{FF2B5EF4-FFF2-40B4-BE49-F238E27FC236}">
                <a16:creationId xmlns:a16="http://schemas.microsoft.com/office/drawing/2014/main" id="{254DD7F2-0408-DEB7-491C-0ED7500EC24A}"/>
              </a:ext>
            </a:extLst>
          </p:cNvPr>
          <p:cNvSpPr txBox="1"/>
          <p:nvPr/>
        </p:nvSpPr>
        <p:spPr>
          <a:xfrm>
            <a:off x="242889" y="1303920"/>
            <a:ext cx="3172115" cy="307777"/>
          </a:xfrm>
          <a:prstGeom prst="rect">
            <a:avLst/>
          </a:prstGeom>
          <a:noFill/>
        </p:spPr>
        <p:txBody>
          <a:bodyPr wrap="square" rtlCol="0">
            <a:spAutoFit/>
          </a:bodyPr>
          <a:lstStyle/>
          <a:p>
            <a:r>
              <a:rPr lang="en-IN" dirty="0"/>
              <a:t>Download Data</a:t>
            </a:r>
          </a:p>
        </p:txBody>
      </p:sp>
      <p:sp>
        <p:nvSpPr>
          <p:cNvPr id="11" name="TextBox 10">
            <a:extLst>
              <a:ext uri="{FF2B5EF4-FFF2-40B4-BE49-F238E27FC236}">
                <a16:creationId xmlns:a16="http://schemas.microsoft.com/office/drawing/2014/main" id="{498C4422-4DF8-916B-0428-08D14E128041}"/>
              </a:ext>
            </a:extLst>
          </p:cNvPr>
          <p:cNvSpPr txBox="1"/>
          <p:nvPr/>
        </p:nvSpPr>
        <p:spPr>
          <a:xfrm>
            <a:off x="4395498" y="1303920"/>
            <a:ext cx="2667000" cy="307777"/>
          </a:xfrm>
          <a:prstGeom prst="rect">
            <a:avLst/>
          </a:prstGeom>
          <a:noFill/>
        </p:spPr>
        <p:txBody>
          <a:bodyPr wrap="square" rtlCol="0">
            <a:spAutoFit/>
          </a:bodyPr>
          <a:lstStyle/>
          <a:p>
            <a:r>
              <a:rPr lang="en-IN" dirty="0"/>
              <a:t>Secret key</a:t>
            </a:r>
          </a:p>
        </p:txBody>
      </p:sp>
      <p:pic>
        <p:nvPicPr>
          <p:cNvPr id="5" name="Picture 4">
            <a:extLst>
              <a:ext uri="{FF2B5EF4-FFF2-40B4-BE49-F238E27FC236}">
                <a16:creationId xmlns:a16="http://schemas.microsoft.com/office/drawing/2014/main" id="{D2D93853-5D1F-64F6-9A76-72D0BADBDC80}"/>
              </a:ext>
            </a:extLst>
          </p:cNvPr>
          <p:cNvPicPr>
            <a:picLocks noChangeAspect="1"/>
          </p:cNvPicPr>
          <p:nvPr/>
        </p:nvPicPr>
        <p:blipFill>
          <a:blip r:embed="rId3"/>
          <a:stretch>
            <a:fillRect/>
          </a:stretch>
        </p:blipFill>
        <p:spPr>
          <a:xfrm>
            <a:off x="165141" y="1634999"/>
            <a:ext cx="3849647" cy="2614576"/>
          </a:xfrm>
          <a:prstGeom prst="rect">
            <a:avLst/>
          </a:prstGeom>
        </p:spPr>
      </p:pic>
      <p:pic>
        <p:nvPicPr>
          <p:cNvPr id="7" name="Picture 6">
            <a:extLst>
              <a:ext uri="{FF2B5EF4-FFF2-40B4-BE49-F238E27FC236}">
                <a16:creationId xmlns:a16="http://schemas.microsoft.com/office/drawing/2014/main" id="{87F5ACCA-8DF0-887D-AF35-3DF2F914C049}"/>
              </a:ext>
            </a:extLst>
          </p:cNvPr>
          <p:cNvPicPr>
            <a:picLocks noChangeAspect="1"/>
          </p:cNvPicPr>
          <p:nvPr/>
        </p:nvPicPr>
        <p:blipFill rotWithShape="1">
          <a:blip r:embed="rId4"/>
          <a:srcRect t="7849"/>
          <a:stretch/>
        </p:blipFill>
        <p:spPr>
          <a:xfrm>
            <a:off x="4390735" y="1737604"/>
            <a:ext cx="4208860" cy="2409366"/>
          </a:xfrm>
          <a:prstGeom prst="rect">
            <a:avLst/>
          </a:prstGeom>
        </p:spPr>
      </p:pic>
    </p:spTree>
    <p:extLst>
      <p:ext uri="{BB962C8B-B14F-4D97-AF65-F5344CB8AC3E}">
        <p14:creationId xmlns:p14="http://schemas.microsoft.com/office/powerpoint/2010/main" val="287490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Results</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3" name="Picture 2">
            <a:extLst>
              <a:ext uri="{FF2B5EF4-FFF2-40B4-BE49-F238E27FC236}">
                <a16:creationId xmlns:a16="http://schemas.microsoft.com/office/drawing/2014/main" id="{4422BEA6-78D2-84BE-59AC-0AFA289B1AAE}"/>
              </a:ext>
            </a:extLst>
          </p:cNvPr>
          <p:cNvPicPr>
            <a:picLocks noChangeAspect="1"/>
          </p:cNvPicPr>
          <p:nvPr/>
        </p:nvPicPr>
        <p:blipFill rotWithShape="1">
          <a:blip r:embed="rId3"/>
          <a:srcRect t="13773" r="16320" b="6681"/>
          <a:stretch/>
        </p:blipFill>
        <p:spPr>
          <a:xfrm>
            <a:off x="317895" y="1516449"/>
            <a:ext cx="3443288" cy="2257424"/>
          </a:xfrm>
          <a:prstGeom prst="rect">
            <a:avLst/>
          </a:prstGeom>
        </p:spPr>
      </p:pic>
      <p:pic>
        <p:nvPicPr>
          <p:cNvPr id="5" name="Picture 4">
            <a:extLst>
              <a:ext uri="{FF2B5EF4-FFF2-40B4-BE49-F238E27FC236}">
                <a16:creationId xmlns:a16="http://schemas.microsoft.com/office/drawing/2014/main" id="{AAD897A5-3810-5067-2C7D-79A28E47A961}"/>
              </a:ext>
            </a:extLst>
          </p:cNvPr>
          <p:cNvPicPr>
            <a:picLocks noChangeAspect="1"/>
          </p:cNvPicPr>
          <p:nvPr/>
        </p:nvPicPr>
        <p:blipFill>
          <a:blip r:embed="rId4"/>
          <a:stretch>
            <a:fillRect/>
          </a:stretch>
        </p:blipFill>
        <p:spPr>
          <a:xfrm>
            <a:off x="3861199" y="1334624"/>
            <a:ext cx="4964906" cy="1388621"/>
          </a:xfrm>
          <a:prstGeom prst="rect">
            <a:avLst/>
          </a:prstGeom>
        </p:spPr>
      </p:pic>
      <p:pic>
        <p:nvPicPr>
          <p:cNvPr id="7" name="Picture 6">
            <a:extLst>
              <a:ext uri="{FF2B5EF4-FFF2-40B4-BE49-F238E27FC236}">
                <a16:creationId xmlns:a16="http://schemas.microsoft.com/office/drawing/2014/main" id="{AD37B33C-FFF8-7D53-060A-A615F872D716}"/>
              </a:ext>
            </a:extLst>
          </p:cNvPr>
          <p:cNvPicPr>
            <a:picLocks noChangeAspect="1"/>
          </p:cNvPicPr>
          <p:nvPr/>
        </p:nvPicPr>
        <p:blipFill>
          <a:blip r:embed="rId5"/>
          <a:stretch>
            <a:fillRect/>
          </a:stretch>
        </p:blipFill>
        <p:spPr>
          <a:xfrm>
            <a:off x="3861199" y="2925740"/>
            <a:ext cx="4964906" cy="1696266"/>
          </a:xfrm>
          <a:prstGeom prst="rect">
            <a:avLst/>
          </a:prstGeom>
        </p:spPr>
      </p:pic>
    </p:spTree>
    <p:extLst>
      <p:ext uri="{BB962C8B-B14F-4D97-AF65-F5344CB8AC3E}">
        <p14:creationId xmlns:p14="http://schemas.microsoft.com/office/powerpoint/2010/main" val="3785622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Results</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8" name="Picture 7">
            <a:extLst>
              <a:ext uri="{FF2B5EF4-FFF2-40B4-BE49-F238E27FC236}">
                <a16:creationId xmlns:a16="http://schemas.microsoft.com/office/drawing/2014/main" id="{4CF0A222-A8BA-C2BD-9291-077092468490}"/>
              </a:ext>
            </a:extLst>
          </p:cNvPr>
          <p:cNvPicPr>
            <a:picLocks noChangeAspect="1"/>
          </p:cNvPicPr>
          <p:nvPr/>
        </p:nvPicPr>
        <p:blipFill>
          <a:blip r:embed="rId3"/>
          <a:stretch>
            <a:fillRect/>
          </a:stretch>
        </p:blipFill>
        <p:spPr>
          <a:xfrm>
            <a:off x="321468" y="946158"/>
            <a:ext cx="4672014" cy="1287238"/>
          </a:xfrm>
          <a:prstGeom prst="rect">
            <a:avLst/>
          </a:prstGeom>
        </p:spPr>
      </p:pic>
      <p:pic>
        <p:nvPicPr>
          <p:cNvPr id="9" name="Picture 8">
            <a:extLst>
              <a:ext uri="{FF2B5EF4-FFF2-40B4-BE49-F238E27FC236}">
                <a16:creationId xmlns:a16="http://schemas.microsoft.com/office/drawing/2014/main" id="{250451CE-A996-DDF9-A8C2-90C6EC21C4D6}"/>
              </a:ext>
            </a:extLst>
          </p:cNvPr>
          <p:cNvPicPr>
            <a:picLocks noChangeAspect="1"/>
          </p:cNvPicPr>
          <p:nvPr/>
        </p:nvPicPr>
        <p:blipFill>
          <a:blip r:embed="rId4"/>
          <a:stretch>
            <a:fillRect/>
          </a:stretch>
        </p:blipFill>
        <p:spPr>
          <a:xfrm>
            <a:off x="457200" y="2758039"/>
            <a:ext cx="4672014" cy="1245139"/>
          </a:xfrm>
          <a:prstGeom prst="rect">
            <a:avLst/>
          </a:prstGeom>
        </p:spPr>
      </p:pic>
      <p:pic>
        <p:nvPicPr>
          <p:cNvPr id="13" name="Picture 12">
            <a:extLst>
              <a:ext uri="{FF2B5EF4-FFF2-40B4-BE49-F238E27FC236}">
                <a16:creationId xmlns:a16="http://schemas.microsoft.com/office/drawing/2014/main" id="{49B7E651-9FA8-BF4F-8711-68308EBFBC10}"/>
              </a:ext>
            </a:extLst>
          </p:cNvPr>
          <p:cNvPicPr>
            <a:picLocks noChangeAspect="1"/>
          </p:cNvPicPr>
          <p:nvPr/>
        </p:nvPicPr>
        <p:blipFill>
          <a:blip r:embed="rId5"/>
          <a:stretch>
            <a:fillRect/>
          </a:stretch>
        </p:blipFill>
        <p:spPr>
          <a:xfrm>
            <a:off x="5476457" y="1444241"/>
            <a:ext cx="3096043" cy="1570422"/>
          </a:xfrm>
          <a:prstGeom prst="rect">
            <a:avLst/>
          </a:prstGeom>
        </p:spPr>
      </p:pic>
    </p:spTree>
    <p:extLst>
      <p:ext uri="{BB962C8B-B14F-4D97-AF65-F5344CB8AC3E}">
        <p14:creationId xmlns:p14="http://schemas.microsoft.com/office/powerpoint/2010/main" val="203856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Results</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11" name="Picture 10">
            <a:extLst>
              <a:ext uri="{FF2B5EF4-FFF2-40B4-BE49-F238E27FC236}">
                <a16:creationId xmlns:a16="http://schemas.microsoft.com/office/drawing/2014/main" id="{D2F9200E-ADF4-583D-89FE-6F06EC75B607}"/>
              </a:ext>
            </a:extLst>
          </p:cNvPr>
          <p:cNvPicPr>
            <a:picLocks noChangeAspect="1"/>
          </p:cNvPicPr>
          <p:nvPr/>
        </p:nvPicPr>
        <p:blipFill>
          <a:blip r:embed="rId3"/>
          <a:stretch>
            <a:fillRect/>
          </a:stretch>
        </p:blipFill>
        <p:spPr>
          <a:xfrm>
            <a:off x="344140" y="1140550"/>
            <a:ext cx="3300413" cy="2035405"/>
          </a:xfrm>
          <a:prstGeom prst="rect">
            <a:avLst/>
          </a:prstGeom>
        </p:spPr>
      </p:pic>
      <p:pic>
        <p:nvPicPr>
          <p:cNvPr id="12" name="Picture 11">
            <a:extLst>
              <a:ext uri="{FF2B5EF4-FFF2-40B4-BE49-F238E27FC236}">
                <a16:creationId xmlns:a16="http://schemas.microsoft.com/office/drawing/2014/main" id="{083D2215-B353-E1DC-3055-C93CF769686D}"/>
              </a:ext>
            </a:extLst>
          </p:cNvPr>
          <p:cNvPicPr>
            <a:picLocks noChangeAspect="1"/>
          </p:cNvPicPr>
          <p:nvPr/>
        </p:nvPicPr>
        <p:blipFill>
          <a:blip r:embed="rId4"/>
          <a:stretch>
            <a:fillRect/>
          </a:stretch>
        </p:blipFill>
        <p:spPr>
          <a:xfrm>
            <a:off x="3773089" y="1140550"/>
            <a:ext cx="5050529" cy="1181220"/>
          </a:xfrm>
          <a:prstGeom prst="rect">
            <a:avLst/>
          </a:prstGeom>
        </p:spPr>
      </p:pic>
    </p:spTree>
    <p:extLst>
      <p:ext uri="{BB962C8B-B14F-4D97-AF65-F5344CB8AC3E}">
        <p14:creationId xmlns:p14="http://schemas.microsoft.com/office/powerpoint/2010/main" val="102720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00087" y="257175"/>
            <a:ext cx="6117431" cy="627321"/>
          </a:xfrm>
        </p:spPr>
        <p:txBody>
          <a:bodyPr/>
          <a:lstStyle/>
          <a:p>
            <a:r>
              <a:rPr lang="en-US" sz="3600" dirty="0"/>
              <a:t>Experiment Results</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7277E483-111B-FC8C-8A8F-49B29616E2B2}"/>
              </a:ext>
            </a:extLst>
          </p:cNvPr>
          <p:cNvPicPr>
            <a:picLocks noChangeAspect="1"/>
          </p:cNvPicPr>
          <p:nvPr/>
        </p:nvPicPr>
        <p:blipFill>
          <a:blip r:embed="rId3"/>
          <a:stretch>
            <a:fillRect/>
          </a:stretch>
        </p:blipFill>
        <p:spPr>
          <a:xfrm>
            <a:off x="157162" y="1140543"/>
            <a:ext cx="4343401" cy="1279625"/>
          </a:xfrm>
          <a:prstGeom prst="rect">
            <a:avLst/>
          </a:prstGeom>
        </p:spPr>
      </p:pic>
      <p:pic>
        <p:nvPicPr>
          <p:cNvPr id="7" name="Picture 6">
            <a:extLst>
              <a:ext uri="{FF2B5EF4-FFF2-40B4-BE49-F238E27FC236}">
                <a16:creationId xmlns:a16="http://schemas.microsoft.com/office/drawing/2014/main" id="{94D45A05-42FC-3BC7-CB9D-584DD94BD4F8}"/>
              </a:ext>
            </a:extLst>
          </p:cNvPr>
          <p:cNvPicPr>
            <a:picLocks noChangeAspect="1"/>
          </p:cNvPicPr>
          <p:nvPr/>
        </p:nvPicPr>
        <p:blipFill rotWithShape="1">
          <a:blip r:embed="rId4"/>
          <a:srcRect l="39741" t="4850"/>
          <a:stretch/>
        </p:blipFill>
        <p:spPr>
          <a:xfrm>
            <a:off x="250031" y="2626826"/>
            <a:ext cx="2686340" cy="1586339"/>
          </a:xfrm>
          <a:prstGeom prst="rect">
            <a:avLst/>
          </a:prstGeom>
        </p:spPr>
      </p:pic>
      <p:pic>
        <p:nvPicPr>
          <p:cNvPr id="10" name="Picture 9">
            <a:extLst>
              <a:ext uri="{FF2B5EF4-FFF2-40B4-BE49-F238E27FC236}">
                <a16:creationId xmlns:a16="http://schemas.microsoft.com/office/drawing/2014/main" id="{6DFAFE58-5E58-AC21-AED8-95295F3D742F}"/>
              </a:ext>
            </a:extLst>
          </p:cNvPr>
          <p:cNvPicPr>
            <a:picLocks noChangeAspect="1"/>
          </p:cNvPicPr>
          <p:nvPr/>
        </p:nvPicPr>
        <p:blipFill rotWithShape="1">
          <a:blip r:embed="rId5"/>
          <a:srcRect r="1590"/>
          <a:stretch/>
        </p:blipFill>
        <p:spPr>
          <a:xfrm>
            <a:off x="4707732" y="1169327"/>
            <a:ext cx="3979068" cy="1279626"/>
          </a:xfrm>
          <a:prstGeom prst="rect">
            <a:avLst/>
          </a:prstGeom>
        </p:spPr>
      </p:pic>
      <p:pic>
        <p:nvPicPr>
          <p:cNvPr id="12" name="Picture 11">
            <a:extLst>
              <a:ext uri="{FF2B5EF4-FFF2-40B4-BE49-F238E27FC236}">
                <a16:creationId xmlns:a16="http://schemas.microsoft.com/office/drawing/2014/main" id="{6B05C277-BAF7-ED1F-CE04-7118072A3579}"/>
              </a:ext>
            </a:extLst>
          </p:cNvPr>
          <p:cNvPicPr>
            <a:picLocks noChangeAspect="1"/>
          </p:cNvPicPr>
          <p:nvPr/>
        </p:nvPicPr>
        <p:blipFill>
          <a:blip r:embed="rId6"/>
          <a:stretch>
            <a:fillRect/>
          </a:stretch>
        </p:blipFill>
        <p:spPr>
          <a:xfrm>
            <a:off x="3887343" y="2575902"/>
            <a:ext cx="3732657" cy="2024047"/>
          </a:xfrm>
          <a:prstGeom prst="rect">
            <a:avLst/>
          </a:prstGeom>
        </p:spPr>
      </p:pic>
    </p:spTree>
    <p:extLst>
      <p:ext uri="{BB962C8B-B14F-4D97-AF65-F5344CB8AC3E}">
        <p14:creationId xmlns:p14="http://schemas.microsoft.com/office/powerpoint/2010/main" val="397440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200025"/>
            <a:ext cx="6117431" cy="627321"/>
          </a:xfrm>
        </p:spPr>
        <p:txBody>
          <a:bodyPr/>
          <a:lstStyle/>
          <a:p>
            <a:r>
              <a:rPr lang="en-US" sz="3600" dirty="0">
                <a:latin typeface="Bookman Old Style" panose="02050604050505020204" pitchFamily="18" charset="0"/>
              </a:rPr>
              <a:t>Finding </a:t>
            </a: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p:txBody>
          <a:bodyPr/>
          <a:lstStyle/>
          <a:p>
            <a:r>
              <a:rPr lang="en-US"/>
              <a:t>Department of Computer Science and Engineering</a:t>
            </a:r>
          </a:p>
        </p:txBody>
      </p:sp>
      <p:sp>
        <p:nvSpPr>
          <p:cNvPr id="5" name="TextBox 4">
            <a:extLst>
              <a:ext uri="{FF2B5EF4-FFF2-40B4-BE49-F238E27FC236}">
                <a16:creationId xmlns:a16="http://schemas.microsoft.com/office/drawing/2014/main" id="{593E9D85-5AF1-77F0-27E7-D78311687EE7}"/>
              </a:ext>
            </a:extLst>
          </p:cNvPr>
          <p:cNvSpPr txBox="1"/>
          <p:nvPr/>
        </p:nvSpPr>
        <p:spPr>
          <a:xfrm>
            <a:off x="457200" y="1428750"/>
            <a:ext cx="7529804" cy="2921794"/>
          </a:xfrm>
          <a:prstGeom prst="rect">
            <a:avLst/>
          </a:prstGeom>
          <a:noFill/>
        </p:spPr>
        <p:txBody>
          <a:bodyPr wrap="square" rtlCol="0">
            <a:spAutoFit/>
          </a:bodyPr>
          <a:lstStyle/>
          <a:p>
            <a:endParaRPr lang="en-IN" dirty="0"/>
          </a:p>
        </p:txBody>
      </p:sp>
      <p:sp>
        <p:nvSpPr>
          <p:cNvPr id="8" name="Rectangle 1">
            <a:extLst>
              <a:ext uri="{FF2B5EF4-FFF2-40B4-BE49-F238E27FC236}">
                <a16:creationId xmlns:a16="http://schemas.microsoft.com/office/drawing/2014/main" id="{79133977-6266-856E-1785-FA2E8C3B88F9}"/>
              </a:ext>
            </a:extLst>
          </p:cNvPr>
          <p:cNvSpPr>
            <a:spLocks noChangeArrowheads="1"/>
          </p:cNvSpPr>
          <p:nvPr/>
        </p:nvSpPr>
        <p:spPr bwMode="auto">
          <a:xfrm>
            <a:off x="350274" y="950645"/>
            <a:ext cx="844345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buClrTx/>
              <a:buFont typeface="Arial" panose="020B0604020202020204" pitchFamily="34" charset="0"/>
              <a:buChar char="•"/>
            </a:pPr>
            <a:r>
              <a:rPr lang="en-US" sz="1800" dirty="0">
                <a:solidFill>
                  <a:srgbClr val="0D0D0D"/>
                </a:solidFill>
                <a:effectLst/>
                <a:latin typeface="Cambria" panose="02040503050406030204" pitchFamily="18" charset="0"/>
                <a:ea typeface="Cambria" panose="02040503050406030204" pitchFamily="18" charset="0"/>
                <a:cs typeface="Segoe UI" panose="020B0502040204020203" pitchFamily="34" charset="0"/>
              </a:rPr>
              <a:t>The proposed method consistently shows significantly faster key transmission times across all five measured instances. This suggests the proposed method could greatly enhance the efficiency of cryptographic processes.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AF0021EA-1BD6-8767-5EA5-037999192776}"/>
              </a:ext>
            </a:extLst>
          </p:cNvPr>
          <p:cNvGraphicFramePr>
            <a:graphicFrameLocks noGrp="1"/>
          </p:cNvGraphicFramePr>
          <p:nvPr>
            <p:extLst>
              <p:ext uri="{D42A27DB-BD31-4B8C-83A1-F6EECF244321}">
                <p14:modId xmlns:p14="http://schemas.microsoft.com/office/powerpoint/2010/main" val="2650936549"/>
              </p:ext>
            </p:extLst>
          </p:nvPr>
        </p:nvGraphicFramePr>
        <p:xfrm>
          <a:off x="727742" y="2057649"/>
          <a:ext cx="3601372" cy="1822017"/>
        </p:xfrm>
        <a:graphic>
          <a:graphicData uri="http://schemas.openxmlformats.org/drawingml/2006/table">
            <a:tbl>
              <a:tblPr firstRow="1" firstCol="1" bandRow="1">
                <a:tableStyleId>{1D3205E1-8B83-452B-8570-0B3C4014EAE2}</a:tableStyleId>
              </a:tblPr>
              <a:tblGrid>
                <a:gridCol w="1200335">
                  <a:extLst>
                    <a:ext uri="{9D8B030D-6E8A-4147-A177-3AD203B41FA5}">
                      <a16:colId xmlns:a16="http://schemas.microsoft.com/office/drawing/2014/main" val="1657929397"/>
                    </a:ext>
                  </a:extLst>
                </a:gridCol>
                <a:gridCol w="1200335">
                  <a:extLst>
                    <a:ext uri="{9D8B030D-6E8A-4147-A177-3AD203B41FA5}">
                      <a16:colId xmlns:a16="http://schemas.microsoft.com/office/drawing/2014/main" val="3640453141"/>
                    </a:ext>
                  </a:extLst>
                </a:gridCol>
                <a:gridCol w="1200702">
                  <a:extLst>
                    <a:ext uri="{9D8B030D-6E8A-4147-A177-3AD203B41FA5}">
                      <a16:colId xmlns:a16="http://schemas.microsoft.com/office/drawing/2014/main" val="2993766132"/>
                    </a:ext>
                  </a:extLst>
                </a:gridCol>
              </a:tblGrid>
              <a:tr h="520577">
                <a:tc>
                  <a:txBody>
                    <a:bodyPr/>
                    <a:lstStyle/>
                    <a:p>
                      <a:r>
                        <a:rPr lang="en-US" sz="1400" dirty="0">
                          <a:effectLst/>
                        </a:rPr>
                        <a:t>Input</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US" sz="1400">
                          <a:effectLst/>
                        </a:rPr>
                        <a:t>Existing Method</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US" sz="1400">
                          <a:effectLst/>
                        </a:rPr>
                        <a:t>Proposed Method</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2998819369"/>
                  </a:ext>
                </a:extLst>
              </a:tr>
              <a:tr h="260288">
                <a:tc>
                  <a:txBody>
                    <a:bodyPr/>
                    <a:lstStyle/>
                    <a:p>
                      <a:r>
                        <a:rPr lang="en-US" sz="1400">
                          <a:effectLst/>
                        </a:rPr>
                        <a:t>1</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dirty="0">
                          <a:effectLst/>
                        </a:rPr>
                        <a:t>3.10 seconds</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2.35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2763056925"/>
                  </a:ext>
                </a:extLst>
              </a:tr>
              <a:tr h="260288">
                <a:tc>
                  <a:txBody>
                    <a:bodyPr/>
                    <a:lstStyle/>
                    <a:p>
                      <a:r>
                        <a:rPr lang="en-US" sz="1400">
                          <a:effectLst/>
                        </a:rPr>
                        <a:t>2</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3.43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2.06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087800610"/>
                  </a:ext>
                </a:extLst>
              </a:tr>
              <a:tr h="260288">
                <a:tc>
                  <a:txBody>
                    <a:bodyPr/>
                    <a:lstStyle/>
                    <a:p>
                      <a:r>
                        <a:rPr lang="en-US" sz="1400" dirty="0">
                          <a:effectLst/>
                        </a:rPr>
                        <a:t>3</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3.21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2.97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2226121628"/>
                  </a:ext>
                </a:extLst>
              </a:tr>
              <a:tr h="260288">
                <a:tc>
                  <a:txBody>
                    <a:bodyPr/>
                    <a:lstStyle/>
                    <a:p>
                      <a:r>
                        <a:rPr lang="en-US" sz="1400">
                          <a:effectLst/>
                        </a:rPr>
                        <a:t>4</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3.09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3.01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2229706335"/>
                  </a:ext>
                </a:extLst>
              </a:tr>
              <a:tr h="260288">
                <a:tc>
                  <a:txBody>
                    <a:bodyPr/>
                    <a:lstStyle/>
                    <a:p>
                      <a:r>
                        <a:rPr lang="en-US" sz="1400">
                          <a:effectLst/>
                        </a:rPr>
                        <a:t>5</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a:effectLst/>
                        </a:rPr>
                        <a:t>2.85 seconds</a:t>
                      </a:r>
                      <a:endParaRPr lang="en-IN" sz="12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tc>
                  <a:txBody>
                    <a:bodyPr/>
                    <a:lstStyle/>
                    <a:p>
                      <a:r>
                        <a:rPr lang="en-IN" sz="1200" dirty="0">
                          <a:effectLst/>
                        </a:rPr>
                        <a:t>1.71 seconds</a:t>
                      </a:r>
                      <a:endParaRPr lang="en-IN" sz="12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4193413644"/>
                  </a:ext>
                </a:extLst>
              </a:tr>
            </a:tbl>
          </a:graphicData>
        </a:graphic>
      </p:graphicFrame>
      <p:pic>
        <p:nvPicPr>
          <p:cNvPr id="10" name="Picture 9">
            <a:extLst>
              <a:ext uri="{FF2B5EF4-FFF2-40B4-BE49-F238E27FC236}">
                <a16:creationId xmlns:a16="http://schemas.microsoft.com/office/drawing/2014/main" id="{1768D09D-B3C6-3E8B-80DA-A9D8B3DADEB9}"/>
              </a:ext>
            </a:extLst>
          </p:cNvPr>
          <p:cNvPicPr>
            <a:picLocks noChangeAspect="1"/>
          </p:cNvPicPr>
          <p:nvPr/>
        </p:nvPicPr>
        <p:blipFill rotWithShape="1">
          <a:blip r:embed="rId3"/>
          <a:srcRect l="-2796" t="13161" r="2796" b="-2431"/>
          <a:stretch/>
        </p:blipFill>
        <p:spPr>
          <a:xfrm>
            <a:off x="4989807" y="2158601"/>
            <a:ext cx="3267739" cy="1698009"/>
          </a:xfrm>
          <a:prstGeom prst="rect">
            <a:avLst/>
          </a:prstGeom>
        </p:spPr>
      </p:pic>
    </p:spTree>
    <p:extLst>
      <p:ext uri="{BB962C8B-B14F-4D97-AF65-F5344CB8AC3E}">
        <p14:creationId xmlns:p14="http://schemas.microsoft.com/office/powerpoint/2010/main" val="74732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200025"/>
            <a:ext cx="6117431" cy="627321"/>
          </a:xfrm>
        </p:spPr>
        <p:txBody>
          <a:bodyPr/>
          <a:lstStyle/>
          <a:p>
            <a:r>
              <a:rPr lang="en-US" sz="3600" dirty="0">
                <a:latin typeface="Bookman Old Style" panose="02050604050505020204" pitchFamily="18" charset="0"/>
              </a:rPr>
              <a:t>Finding </a:t>
            </a: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p:txBody>
          <a:bodyPr/>
          <a:lstStyle/>
          <a:p>
            <a:r>
              <a:rPr lang="en-US"/>
              <a:t>Department of Computer Science and Engineering</a:t>
            </a:r>
          </a:p>
        </p:txBody>
      </p:sp>
      <p:sp>
        <p:nvSpPr>
          <p:cNvPr id="5" name="TextBox 4">
            <a:extLst>
              <a:ext uri="{FF2B5EF4-FFF2-40B4-BE49-F238E27FC236}">
                <a16:creationId xmlns:a16="http://schemas.microsoft.com/office/drawing/2014/main" id="{593E9D85-5AF1-77F0-27E7-D78311687EE7}"/>
              </a:ext>
            </a:extLst>
          </p:cNvPr>
          <p:cNvSpPr txBox="1"/>
          <p:nvPr/>
        </p:nvSpPr>
        <p:spPr>
          <a:xfrm>
            <a:off x="457200" y="1428750"/>
            <a:ext cx="7529804" cy="2921794"/>
          </a:xfrm>
          <a:prstGeom prst="rect">
            <a:avLst/>
          </a:prstGeom>
          <a:noFill/>
        </p:spPr>
        <p:txBody>
          <a:bodyPr wrap="square" rtlCol="0">
            <a:spAutoFit/>
          </a:bodyPr>
          <a:lstStyle/>
          <a:p>
            <a:endParaRPr lang="en-IN" dirty="0"/>
          </a:p>
        </p:txBody>
      </p:sp>
      <p:sp>
        <p:nvSpPr>
          <p:cNvPr id="8" name="Rectangle 1">
            <a:extLst>
              <a:ext uri="{FF2B5EF4-FFF2-40B4-BE49-F238E27FC236}">
                <a16:creationId xmlns:a16="http://schemas.microsoft.com/office/drawing/2014/main" id="{79133977-6266-856E-1785-FA2E8C3B88F9}"/>
              </a:ext>
            </a:extLst>
          </p:cNvPr>
          <p:cNvSpPr>
            <a:spLocks noChangeArrowheads="1"/>
          </p:cNvSpPr>
          <p:nvPr/>
        </p:nvSpPr>
        <p:spPr bwMode="auto">
          <a:xfrm>
            <a:off x="243348" y="1165026"/>
            <a:ext cx="844345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fog-based framework in the proposed method efficiently processes healthcare data at the edge, significantly reducing time. </a:t>
            </a: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incorporates a time-based access control for file retrieval, ensuring data is secure yet accessible within prescribed time limits. </a:t>
            </a: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the fog framework's time to send keys is less than cloud-based alternatives.</a:t>
            </a: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761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57200" y="410966"/>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p:cNvSpPr txBox="1"/>
          <p:nvPr/>
        </p:nvSpPr>
        <p:spPr>
          <a:xfrm>
            <a:off x="707231" y="1128714"/>
            <a:ext cx="7979569" cy="3108543"/>
          </a:xfrm>
          <a:prstGeom prst="rect">
            <a:avLst/>
          </a:prstGeom>
          <a:noFill/>
        </p:spPr>
        <p:txBody>
          <a:bodyPr wrap="square" rtlCol="0">
            <a:spAutoFit/>
          </a:bodyPr>
          <a:lstStyle/>
          <a:p>
            <a:r>
              <a:rPr lang="en-US" sz="1400" b="1" u="none" strike="noStrike" cap="none" dirty="0">
                <a:latin typeface="Bookman Old Style"/>
                <a:ea typeface="Bookman Old Style"/>
                <a:cs typeface="Bookman Old Style"/>
                <a:sym typeface="Bookman Old Style"/>
              </a:rPr>
              <a:t>Parameters</a:t>
            </a:r>
            <a:endParaRPr lang="en-US" sz="1400" b="1" u="none" strike="noStrike" cap="none" dirty="0">
              <a:latin typeface="Times New Roman" panose="02020603050405020304" pitchFamily="18" charset="0"/>
              <a:ea typeface="Bookman Old Style"/>
              <a:cs typeface="Times New Roman" panose="02020603050405020304" pitchFamily="18" charset="0"/>
              <a:sym typeface="Bookman Old Style"/>
            </a:endParaRPr>
          </a:p>
          <a:p>
            <a:pPr marL="285750" indent="-285750">
              <a:buFont typeface="Arial" panose="020B0604020202020204" pitchFamily="34" charset="0"/>
              <a:buChar char="•"/>
            </a:pPr>
            <a:r>
              <a:rPr lang="en-IN" b="0" i="0" dirty="0">
                <a:solidFill>
                  <a:srgbClr val="0D0D0D"/>
                </a:solidFill>
                <a:effectLst/>
                <a:latin typeface="Times New Roman" panose="02020603050405020304" pitchFamily="18" charset="0"/>
                <a:cs typeface="Times New Roman" panose="02020603050405020304" pitchFamily="18" charset="0"/>
              </a:rPr>
              <a:t>Time attribute access control: </a:t>
            </a:r>
            <a:r>
              <a:rPr lang="en-US" b="0" i="0" dirty="0">
                <a:solidFill>
                  <a:srgbClr val="0D0D0D"/>
                </a:solidFill>
                <a:effectLst/>
                <a:latin typeface="Times New Roman" panose="02020603050405020304" pitchFamily="18" charset="0"/>
                <a:cs typeface="Times New Roman" panose="02020603050405020304" pitchFamily="18" charset="0"/>
              </a:rPr>
              <a:t>This model uses time to decide if a user can access a resource by checking conditions based on the user, the resource, and the situation. Labels rank the importance, busyness, or urgency (called priority, congestion, and criticality) which change over time and situations. Access is granted based on these dynamically changing labels, reflecting the current state of users, resources, and environmental conditions.</a:t>
            </a:r>
            <a:r>
              <a:rPr lang="en-US" sz="1400" u="none" strike="noStrike" cap="none" dirty="0">
                <a:latin typeface="Times New Roman" panose="02020603050405020304" pitchFamily="18" charset="0"/>
                <a:ea typeface="Bookman Old Style"/>
                <a:cs typeface="Times New Roman" panose="02020603050405020304" pitchFamily="18" charset="0"/>
                <a:sym typeface="Bookman Old Style"/>
              </a:rPr>
              <a:t> Justification this method is </a:t>
            </a:r>
            <a:r>
              <a:rPr lang="en-US" sz="1400" u="none" strike="noStrike" cap="none" dirty="0" err="1">
                <a:latin typeface="Times New Roman" panose="02020603050405020304" pitchFamily="18" charset="0"/>
                <a:ea typeface="Bookman Old Style"/>
                <a:cs typeface="Times New Roman" panose="02020603050405020304" pitchFamily="18" charset="0"/>
                <a:sym typeface="Bookman Old Style"/>
              </a:rPr>
              <a:t>is</a:t>
            </a:r>
            <a:r>
              <a:rPr lang="en-US" sz="1400" u="none" strike="noStrike" cap="none" dirty="0">
                <a:latin typeface="Times New Roman" panose="02020603050405020304" pitchFamily="18" charset="0"/>
                <a:ea typeface="Bookman Old Style"/>
                <a:cs typeface="Times New Roman" panose="02020603050405020304" pitchFamily="18" charset="0"/>
                <a:sym typeface="Bookman Old Style"/>
              </a:rPr>
              <a:t> not used in previous methods</a:t>
            </a:r>
          </a:p>
          <a:p>
            <a:pPr marL="285750" indent="-285750" algn="l">
              <a:buFont typeface="Arial" panose="020B0604020202020204" pitchFamily="34" charset="0"/>
              <a:buChar char="•"/>
            </a:pPr>
            <a:r>
              <a:rPr lang="en-US" spc="-5" dirty="0">
                <a:effectLst/>
                <a:latin typeface="Times New Roman" panose="02020603050405020304" pitchFamily="18" charset="0"/>
                <a:ea typeface="Cambria" panose="02040503050406030204" pitchFamily="18" charset="0"/>
                <a:cs typeface="Times New Roman" panose="02020603050405020304" pitchFamily="18" charset="0"/>
              </a:rPr>
              <a:t>Total Process Time:</a:t>
            </a:r>
          </a:p>
          <a:p>
            <a:pPr algn="l"/>
            <a:r>
              <a:rPr lang="en-US" dirty="0" err="1">
                <a:effectLst/>
                <a:latin typeface="KaTeX_Math"/>
              </a:rPr>
              <a:t>Ttotal</a:t>
            </a:r>
            <a:r>
              <a:rPr lang="en-US" dirty="0">
                <a:effectLst/>
              </a:rPr>
              <a:t>​=</a:t>
            </a:r>
            <a:r>
              <a:rPr lang="en-US" dirty="0" err="1">
                <a:effectLst/>
                <a:latin typeface="KaTeX_Math"/>
              </a:rPr>
              <a:t>Tprocessing</a:t>
            </a:r>
            <a:r>
              <a:rPr lang="en-US" dirty="0">
                <a:effectLst/>
              </a:rPr>
              <a:t>​+</a:t>
            </a:r>
            <a:r>
              <a:rPr lang="en-US" dirty="0" err="1">
                <a:effectLst/>
                <a:latin typeface="KaTeX_Math"/>
              </a:rPr>
              <a:t>Temails</a:t>
            </a:r>
            <a:r>
              <a:rPr lang="en-US" dirty="0">
                <a:effectLst/>
              </a:rPr>
              <a:t>​</a:t>
            </a:r>
            <a:r>
              <a:rPr lang="en-US" dirty="0">
                <a:effectLst/>
                <a:latin typeface="KaTeX_Math"/>
              </a:rPr>
              <a:t>ending</a:t>
            </a:r>
            <a:r>
              <a:rPr lang="en-US" dirty="0">
                <a:effectLst/>
              </a:rPr>
              <a:t>​+</a:t>
            </a:r>
            <a:r>
              <a:rPr lang="en-US" dirty="0" err="1">
                <a:effectLst/>
                <a:latin typeface="KaTeX_Math"/>
              </a:rPr>
              <a:t>T</a:t>
            </a:r>
            <a:r>
              <a:rPr lang="en-US" b="0" dirty="0" err="1">
                <a:solidFill>
                  <a:srgbClr val="0D0D0D"/>
                </a:solidFill>
                <a:effectLst/>
                <a:latin typeface="KaTeX_Math"/>
              </a:rPr>
              <a:t>emaild</a:t>
            </a:r>
            <a:r>
              <a:rPr lang="en-US" b="0" dirty="0">
                <a:solidFill>
                  <a:srgbClr val="0D0D0D"/>
                </a:solidFill>
                <a:effectLst/>
                <a:latin typeface="KaTeX_Main"/>
              </a:rPr>
              <a:t>​</a:t>
            </a:r>
            <a:r>
              <a:rPr lang="en-US" b="0" dirty="0" err="1">
                <a:solidFill>
                  <a:srgbClr val="0D0D0D"/>
                </a:solidFill>
                <a:effectLst/>
                <a:latin typeface="KaTeX_Math"/>
              </a:rPr>
              <a:t>elivery</a:t>
            </a:r>
            <a:r>
              <a:rPr lang="en-US" b="0" dirty="0">
                <a:solidFill>
                  <a:srgbClr val="0D0D0D"/>
                </a:solidFill>
                <a:effectLst/>
                <a:latin typeface="KaTeX_Main"/>
              </a:rPr>
              <a:t>​</a:t>
            </a:r>
            <a:br>
              <a:rPr lang="en-US" b="0" i="0" dirty="0">
                <a:solidFill>
                  <a:srgbClr val="0D0D0D"/>
                </a:solidFill>
                <a:effectLst/>
                <a:latin typeface="KaTeX_Main"/>
              </a:rPr>
            </a:br>
            <a:r>
              <a:rPr lang="en-US" dirty="0" err="1">
                <a:solidFill>
                  <a:srgbClr val="0D0D0D"/>
                </a:solidFill>
                <a:effectLst/>
                <a:latin typeface="Times New Roman" panose="02020603050405020304" pitchFamily="18" charset="0"/>
                <a:cs typeface="Times New Roman" panose="02020603050405020304" pitchFamily="18" charset="0"/>
              </a:rPr>
              <a:t>Temailsending</a:t>
            </a:r>
            <a:r>
              <a:rPr lang="en-US" dirty="0">
                <a:solidFill>
                  <a:srgbClr val="0D0D0D"/>
                </a:solidFill>
                <a:effectLst/>
                <a:latin typeface="Times New Roman" panose="02020603050405020304" pitchFamily="18" charset="0"/>
                <a:cs typeface="Times New Roman" panose="02020603050405020304" pitchFamily="18" charset="0"/>
              </a:rPr>
              <a:t>: Time taken by the email server to send the email.</a:t>
            </a:r>
          </a:p>
          <a:p>
            <a:pPr algn="l"/>
            <a:r>
              <a:rPr lang="en-US" dirty="0" err="1">
                <a:solidFill>
                  <a:srgbClr val="0D0D0D"/>
                </a:solidFill>
                <a:effectLst/>
                <a:latin typeface="Times New Roman" panose="02020603050405020304" pitchFamily="18" charset="0"/>
                <a:cs typeface="Times New Roman" panose="02020603050405020304" pitchFamily="18" charset="0"/>
              </a:rPr>
              <a:t>Temaildelivery</a:t>
            </a:r>
            <a:r>
              <a:rPr lang="en-US" dirty="0">
                <a:solidFill>
                  <a:srgbClr val="0D0D0D"/>
                </a:solidFill>
                <a:effectLst/>
                <a:latin typeface="Times New Roman" panose="02020603050405020304" pitchFamily="18" charset="0"/>
                <a:cs typeface="Times New Roman" panose="02020603050405020304" pitchFamily="18" charset="0"/>
              </a:rPr>
              <a:t>: Time until the email is received (this can vary greatly).</a:t>
            </a:r>
          </a:p>
          <a:p>
            <a:pPr algn="l"/>
            <a:r>
              <a:rPr lang="en-US" i="0" dirty="0" err="1">
                <a:solidFill>
                  <a:srgbClr val="0D0D0D"/>
                </a:solidFill>
                <a:effectLst/>
                <a:latin typeface="Times New Roman" panose="02020603050405020304" pitchFamily="18" charset="0"/>
                <a:cs typeface="Times New Roman" panose="02020603050405020304" pitchFamily="18" charset="0"/>
              </a:rPr>
              <a:t>Tprocessing</a:t>
            </a:r>
            <a:r>
              <a:rPr lang="en-US" i="0" dirty="0">
                <a:solidFill>
                  <a:srgbClr val="0D0D0D"/>
                </a:solidFill>
                <a:effectLst/>
                <a:latin typeface="Times New Roman" panose="02020603050405020304" pitchFamily="18" charset="0"/>
                <a:cs typeface="Times New Roman" panose="02020603050405020304" pitchFamily="18" charset="0"/>
              </a:rPr>
              <a:t>: Time the server takes to process the request, including generating keys and preparing the email.</a:t>
            </a:r>
          </a:p>
          <a:p>
            <a:pPr marL="285750" indent="-285750" algn="l">
              <a:buFont typeface="Wingdings" panose="05000000000000000000" pitchFamily="2" charset="2"/>
              <a:buChar char="§"/>
            </a:pPr>
            <a:r>
              <a:rPr lang="en-US" dirty="0">
                <a:solidFill>
                  <a:srgbClr val="0D0D0D"/>
                </a:solidFill>
                <a:latin typeface="Times New Roman" panose="02020603050405020304" pitchFamily="18" charset="0"/>
                <a:cs typeface="Times New Roman" panose="02020603050405020304" pitchFamily="18" charset="0"/>
              </a:rPr>
              <a:t>Fog framework time:2mins 48seconds</a:t>
            </a:r>
          </a:p>
          <a:p>
            <a:pPr marL="285750" indent="-285750" algn="l">
              <a:buFont typeface="Wingdings" panose="05000000000000000000" pitchFamily="2" charset="2"/>
              <a:buChar char="§"/>
            </a:pPr>
            <a:r>
              <a:rPr lang="en-US" dirty="0">
                <a:solidFill>
                  <a:srgbClr val="0D0D0D"/>
                </a:solidFill>
                <a:effectLst/>
                <a:latin typeface="Times New Roman" panose="02020603050405020304" pitchFamily="18" charset="0"/>
                <a:cs typeface="Times New Roman" panose="02020603050405020304" pitchFamily="18" charset="0"/>
              </a:rPr>
              <a:t>Cloud framework time:3min 12 seconds</a:t>
            </a:r>
          </a:p>
          <a:p>
            <a:pPr algn="l"/>
            <a:endParaRPr lang="en-IN" spc="-5" dirty="0">
              <a:effectLst/>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041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171449" y="931520"/>
            <a:ext cx="8358188" cy="3531544"/>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evolution of digital technology has brought in a new way of doing things in the healthcare sector, commonly referred to as smart healthcare. This contemporary approach to health management integrates various forms of health data, including patient records, vital statistics, and real-time health monitoring, to enhance the efficacy and personalization of medical care. The promise of smart healthcare systems lies in their ability to process vast quantities of data. </a:t>
            </a: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However, the collection and processing of health data present two major challenges for smart healthcare systems. </a:t>
            </a:r>
            <a:r>
              <a:rPr lang="en-US" sz="1800" b="0" i="0" dirty="0">
                <a:solidFill>
                  <a:srgbClr val="0D0D0D"/>
                </a:solidFill>
                <a:effectLst/>
                <a:latin typeface="Times New Roman" panose="02020603050405020304" pitchFamily="18" charset="0"/>
                <a:cs typeface="Times New Roman" panose="02020603050405020304" pitchFamily="18" charset="0"/>
              </a:rPr>
              <a:t>Firstly, patients’ information is granted unrestricted access times to their data. Secondly, the data collection process carries the risk of exposing users' sensitive information and may also result in extended delays in transmitting the necessary access keys to the  doctor.</a:t>
            </a:r>
            <a:endParaRPr lang="en-US"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29CCCD-C960-FDA9-8DB7-997326247B9D}"/>
              </a:ext>
            </a:extLst>
          </p:cNvPr>
          <p:cNvSpPr>
            <a:spLocks noGrp="1"/>
          </p:cNvSpPr>
          <p:nvPr>
            <p:ph type="dt" idx="10"/>
          </p:nvPr>
        </p:nvSpPr>
        <p:spPr/>
        <p:txBody>
          <a:bodyPr/>
          <a:lstStyle/>
          <a:p>
            <a:endParaRPr lang="en-IN"/>
          </a:p>
        </p:txBody>
      </p:sp>
      <p:sp>
        <p:nvSpPr>
          <p:cNvPr id="5" name="Footer Placeholder 4">
            <a:extLst>
              <a:ext uri="{FF2B5EF4-FFF2-40B4-BE49-F238E27FC236}">
                <a16:creationId xmlns:a16="http://schemas.microsoft.com/office/drawing/2014/main" id="{D96187A3-AF3F-F2E4-3393-39EE78F35C83}"/>
              </a:ext>
            </a:extLst>
          </p:cNvPr>
          <p:cNvSpPr>
            <a:spLocks noGrp="1"/>
          </p:cNvSpPr>
          <p:nvPr>
            <p:ph type="ft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34778790-5560-5527-8641-B9E222A6C3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7" name="TextBox 6">
            <a:extLst>
              <a:ext uri="{FF2B5EF4-FFF2-40B4-BE49-F238E27FC236}">
                <a16:creationId xmlns:a16="http://schemas.microsoft.com/office/drawing/2014/main" id="{735638C7-00D5-73A9-A687-4A9870B473F9}"/>
              </a:ext>
            </a:extLst>
          </p:cNvPr>
          <p:cNvSpPr txBox="1"/>
          <p:nvPr/>
        </p:nvSpPr>
        <p:spPr>
          <a:xfrm>
            <a:off x="2826774" y="2145890"/>
            <a:ext cx="6717890" cy="646331"/>
          </a:xfrm>
          <a:prstGeom prst="rect">
            <a:avLst/>
          </a:prstGeom>
          <a:noFill/>
        </p:spPr>
        <p:txBody>
          <a:bodyPr wrap="square" rtlCol="0">
            <a:spAutoFit/>
          </a:bodyPr>
          <a:lstStyle/>
          <a:p>
            <a:r>
              <a:rPr lang="en-US" sz="3600" i="1" dirty="0">
                <a:latin typeface="Bookman Old Style"/>
                <a:ea typeface="Bookman Old Style"/>
                <a:cs typeface="Bookman Old Style"/>
                <a:sym typeface="Bookman Old Style"/>
              </a:rPr>
              <a:t>Thank You</a:t>
            </a:r>
            <a:endParaRPr lang="en-IN" sz="3600" i="1" dirty="0"/>
          </a:p>
        </p:txBody>
      </p:sp>
    </p:spTree>
    <p:extLst>
      <p:ext uri="{BB962C8B-B14F-4D97-AF65-F5344CB8AC3E}">
        <p14:creationId xmlns:p14="http://schemas.microsoft.com/office/powerpoint/2010/main" val="488940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507206" y="102336"/>
            <a:ext cx="6117431" cy="627321"/>
          </a:xfrm>
        </p:spPr>
        <p:txBody>
          <a:bodyPr/>
          <a:lstStyle/>
          <a:p>
            <a:r>
              <a:rPr lang="en-US" sz="3600" dirty="0">
                <a:latin typeface="Bookman Old Style" panose="02050604050505020204" pitchFamily="18" charset="0"/>
              </a:rPr>
              <a:t>Problem Statement</a:t>
            </a:r>
          </a:p>
        </p:txBody>
      </p:sp>
      <p:sp>
        <p:nvSpPr>
          <p:cNvPr id="14" name="TextBox 13"/>
          <p:cNvSpPr txBox="1"/>
          <p:nvPr/>
        </p:nvSpPr>
        <p:spPr>
          <a:xfrm>
            <a:off x="757238" y="950120"/>
            <a:ext cx="7188827" cy="2884187"/>
          </a:xfrm>
          <a:prstGeom prst="rect">
            <a:avLst/>
          </a:prstGeom>
          <a:noFill/>
        </p:spPr>
        <p:txBody>
          <a:bodyPr wrap="square" rtlCol="0">
            <a:spAutoFit/>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 smart healthcare systems, the extensive collection of multidimensional health data</a:t>
            </a:r>
            <a:r>
              <a:rPr lang="en-US" sz="1600" spc="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raises severe privacy concerns. The challenge lies in safeguarding the privacy of sensitive health information while maintaining the utility of the data for healthcare purposes. </a:t>
            </a:r>
            <a:r>
              <a:rPr lang="en-US" sz="1600" dirty="0">
                <a:latin typeface="Times New Roman" panose="02020603050405020304" pitchFamily="18" charset="0"/>
                <a:ea typeface="Calibri" panose="020F0502020204030204" pitchFamily="34" charset="0"/>
                <a:cs typeface="Times New Roman" panose="02020603050405020304" pitchFamily="18" charset="0"/>
              </a:rPr>
              <a:t>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 collection and processing of health data present two major challenges for smart healthcare systems. </a:t>
            </a:r>
            <a:r>
              <a:rPr lang="en-US" sz="1600" b="0" i="0" dirty="0">
                <a:solidFill>
                  <a:srgbClr val="0D0D0D"/>
                </a:solidFill>
                <a:effectLst/>
                <a:latin typeface="Times New Roman" panose="02020603050405020304" pitchFamily="18" charset="0"/>
                <a:cs typeface="Times New Roman" panose="02020603050405020304" pitchFamily="18" charset="0"/>
              </a:rPr>
              <a:t>Firstly, information is granted unrestricted access times to their data. Secondly, the data collection process carries the risk of exposing users' sensitive information and may also result in extended delays in transmitting the necessary access keys to the doctor.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Bookman Old Style" panose="02050604050505020204" pitchFamily="18" charset="0"/>
            </a:endParaRP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4</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571500" y="211232"/>
            <a:ext cx="6117431" cy="627321"/>
          </a:xfrm>
        </p:spPr>
        <p:txBody>
          <a:bodyPr/>
          <a:lstStyle/>
          <a:p>
            <a:r>
              <a:rPr lang="en-US" sz="3600" dirty="0">
                <a:latin typeface="Bookman Old Style" panose="02050604050505020204" pitchFamily="18" charset="0"/>
              </a:rPr>
              <a:t>Problem Illustration</a:t>
            </a: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dirty="0"/>
              <a:t>Department of Computer Science and Engineering</a:t>
            </a:r>
          </a:p>
        </p:txBody>
      </p:sp>
      <p:pic>
        <p:nvPicPr>
          <p:cNvPr id="3" name="Picture 2">
            <a:extLst>
              <a:ext uri="{FF2B5EF4-FFF2-40B4-BE49-F238E27FC236}">
                <a16:creationId xmlns:a16="http://schemas.microsoft.com/office/drawing/2014/main" id="{2896EC1B-1771-B4D2-499F-4B7053546268}"/>
              </a:ext>
            </a:extLst>
          </p:cNvPr>
          <p:cNvPicPr>
            <a:picLocks noChangeAspect="1"/>
          </p:cNvPicPr>
          <p:nvPr/>
        </p:nvPicPr>
        <p:blipFill>
          <a:blip r:embed="rId3"/>
          <a:stretch>
            <a:fillRect/>
          </a:stretch>
        </p:blipFill>
        <p:spPr>
          <a:xfrm>
            <a:off x="971258" y="2317751"/>
            <a:ext cx="6455298" cy="1804380"/>
          </a:xfrm>
          <a:prstGeom prst="rect">
            <a:avLst/>
          </a:prstGeom>
        </p:spPr>
      </p:pic>
      <p:sp>
        <p:nvSpPr>
          <p:cNvPr id="5" name="TextBox 4">
            <a:extLst>
              <a:ext uri="{FF2B5EF4-FFF2-40B4-BE49-F238E27FC236}">
                <a16:creationId xmlns:a16="http://schemas.microsoft.com/office/drawing/2014/main" id="{9E23CE62-C2A6-7402-72FC-C7A1609F2A8C}"/>
              </a:ext>
            </a:extLst>
          </p:cNvPr>
          <p:cNvSpPr txBox="1"/>
          <p:nvPr/>
        </p:nvSpPr>
        <p:spPr>
          <a:xfrm>
            <a:off x="942975" y="941427"/>
            <a:ext cx="4572000" cy="1170577"/>
          </a:xfrm>
          <a:prstGeom prst="rect">
            <a:avLst/>
          </a:prstGeom>
          <a:noFill/>
        </p:spPr>
        <p:txBody>
          <a:bodyPr wrap="square">
            <a:spAutoFit/>
          </a:bodyPr>
          <a:lstStyle/>
          <a:p>
            <a:pP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existing method used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which is time taking and for data aggregation data is added into single message which is not easy to decrypt and shows data as different parameters</a:t>
            </a:r>
          </a:p>
        </p:txBody>
      </p:sp>
    </p:spTree>
    <p:extLst>
      <p:ext uri="{BB962C8B-B14F-4D97-AF65-F5344CB8AC3E}">
        <p14:creationId xmlns:p14="http://schemas.microsoft.com/office/powerpoint/2010/main" val="400217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42950" y="273900"/>
            <a:ext cx="6117431" cy="864394"/>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a:extLst>
              <a:ext uri="{FF2B5EF4-FFF2-40B4-BE49-F238E27FC236}">
                <a16:creationId xmlns:a16="http://schemas.microsoft.com/office/drawing/2014/main" id="{81752DE3-8956-2FED-B7D2-2CDAFC9DC426}"/>
              </a:ext>
            </a:extLst>
          </p:cNvPr>
          <p:cNvSpPr txBox="1"/>
          <p:nvPr/>
        </p:nvSpPr>
        <p:spPr>
          <a:xfrm>
            <a:off x="457200" y="1657350"/>
            <a:ext cx="7758113" cy="2920030"/>
          </a:xfrm>
          <a:prstGeom prst="rect">
            <a:avLst/>
          </a:prstGeom>
          <a:noFill/>
        </p:spPr>
        <p:txBody>
          <a:bodyPr wrap="square" rtlCol="0">
            <a:spAutoFit/>
          </a:bodyPr>
          <a:lstStyle/>
          <a:p>
            <a:pPr>
              <a:lnSpc>
                <a:spcPct val="107000"/>
              </a:lnSpc>
              <a:spcAft>
                <a:spcPts val="800"/>
              </a:spcAft>
              <a:tabLst>
                <a:tab pos="1710690" algn="l"/>
              </a:tabLs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overcome the challenge of data aggregation and data security, we introduce the fog-based frame into healthcare systems along with time access control. </a:t>
            </a:r>
          </a:p>
          <a:p>
            <a:pPr>
              <a:lnSpc>
                <a:spcPct val="107000"/>
              </a:lnSpc>
              <a:spcAft>
                <a:spcPts val="800"/>
              </a:spcAft>
              <a:tabLst>
                <a:tab pos="1710690" algn="l"/>
              </a:tabLs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a fog-based frame, fog nodes are widely distributed near data terminals, collect data directly from terminals, and preprocess the data before reporting to the server, thereby greatly reducing the burden on the server. </a:t>
            </a:r>
          </a:p>
          <a:p>
            <a:pPr>
              <a:lnSpc>
                <a:spcPct val="107000"/>
              </a:lnSpc>
              <a:spcAft>
                <a:spcPts val="800"/>
              </a:spcAft>
              <a:tabLst>
                <a:tab pos="1710690" algn="l"/>
              </a:tabLs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for the second challenge, the difficulty lies in guaranteeing both data availability and privacy in data collection. </a:t>
            </a:r>
          </a:p>
          <a:p>
            <a:pPr>
              <a:lnSpc>
                <a:spcPct val="107000"/>
              </a:lnSpc>
              <a:spcAft>
                <a:spcPts val="800"/>
              </a:spcAft>
              <a:tabLst>
                <a:tab pos="1710690" algn="l"/>
              </a:tabLs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project, when we discuss data availability and privacy, encrypting patients’ data separately aggregating keys in a single request and responding to the user to get all keys in a single request encrypt data using the AES algorithm and provide time-based access to restrict user download based on patient interest</a:t>
            </a:r>
            <a:endParaRPr lang="en-IN" dirty="0"/>
          </a:p>
        </p:txBody>
      </p:sp>
    </p:spTree>
    <p:extLst>
      <p:ext uri="{BB962C8B-B14F-4D97-AF65-F5344CB8AC3E}">
        <p14:creationId xmlns:p14="http://schemas.microsoft.com/office/powerpoint/2010/main" val="13378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p:cNvSpPr txBox="1"/>
          <p:nvPr/>
        </p:nvSpPr>
        <p:spPr>
          <a:xfrm>
            <a:off x="271464" y="1114425"/>
            <a:ext cx="8229599" cy="3323987"/>
          </a:xfrm>
          <a:prstGeom prst="rect">
            <a:avLst/>
          </a:prstGeom>
          <a:noFill/>
        </p:spPr>
        <p:txBody>
          <a:bodyPr wrap="square" rtlCol="0">
            <a:spAutoFit/>
          </a:bodyPr>
          <a:lstStyle/>
          <a:p>
            <a:r>
              <a:rPr lang="en-US" dirty="0"/>
              <a:t>1.let an patient be 'p' after registering and login into the web page the </a:t>
            </a:r>
            <a:r>
              <a:rPr lang="en-US" dirty="0" err="1"/>
              <a:t>paitent</a:t>
            </a:r>
            <a:r>
              <a:rPr lang="en-US" dirty="0"/>
              <a:t> should fill the  file f in a particular time 'T'.</a:t>
            </a:r>
          </a:p>
          <a:p>
            <a:r>
              <a:rPr lang="en-US" dirty="0"/>
              <a:t>2.file f  contains parameters such as </a:t>
            </a:r>
          </a:p>
          <a:p>
            <a:r>
              <a:rPr lang="en-US" dirty="0"/>
              <a:t>-heart rate '</a:t>
            </a:r>
            <a:r>
              <a:rPr lang="en-US" dirty="0" err="1"/>
              <a:t>hr</a:t>
            </a:r>
            <a:r>
              <a:rPr lang="en-US" dirty="0"/>
              <a:t>'</a:t>
            </a:r>
          </a:p>
          <a:p>
            <a:r>
              <a:rPr lang="en-US" dirty="0"/>
              <a:t>-blood pressure 'bp'</a:t>
            </a:r>
          </a:p>
          <a:p>
            <a:r>
              <a:rPr lang="en-US" dirty="0"/>
              <a:t>-body temperature '</a:t>
            </a:r>
            <a:r>
              <a:rPr lang="en-US" dirty="0" err="1"/>
              <a:t>bt</a:t>
            </a:r>
            <a:r>
              <a:rPr lang="en-US" dirty="0"/>
              <a:t>'</a:t>
            </a:r>
          </a:p>
          <a:p>
            <a:r>
              <a:rPr lang="en-US" dirty="0"/>
              <a:t>-body weight '</a:t>
            </a:r>
            <a:r>
              <a:rPr lang="en-US" dirty="0" err="1"/>
              <a:t>bw</a:t>
            </a:r>
            <a:r>
              <a:rPr lang="en-US" dirty="0"/>
              <a:t>' </a:t>
            </a:r>
          </a:p>
          <a:p>
            <a:r>
              <a:rPr lang="en-US" dirty="0"/>
              <a:t>3.Then this file is upload to server</a:t>
            </a:r>
          </a:p>
          <a:p>
            <a:r>
              <a:rPr lang="en-US" dirty="0"/>
              <a:t>before uploading the file, the file is encrypted using a secret key '</a:t>
            </a:r>
            <a:r>
              <a:rPr lang="en-US" dirty="0" err="1"/>
              <a:t>sk</a:t>
            </a:r>
            <a:r>
              <a:rPr lang="en-US" dirty="0"/>
              <a:t>' </a:t>
            </a:r>
          </a:p>
          <a:p>
            <a:r>
              <a:rPr lang="en-US" dirty="0"/>
              <a:t>that is each parameter is encrypted with its separate keys generated like</a:t>
            </a:r>
          </a:p>
          <a:p>
            <a:r>
              <a:rPr lang="en-US" dirty="0"/>
              <a:t>-heart rate '</a:t>
            </a:r>
            <a:r>
              <a:rPr lang="en-US" dirty="0" err="1"/>
              <a:t>hr</a:t>
            </a:r>
            <a:r>
              <a:rPr lang="en-US" dirty="0"/>
              <a:t>' is encrypted using a key '</a:t>
            </a:r>
            <a:r>
              <a:rPr lang="en-US" dirty="0" err="1"/>
              <a:t>hrk</a:t>
            </a:r>
            <a:r>
              <a:rPr lang="en-US" dirty="0"/>
              <a:t>' which generates an cipher text '</a:t>
            </a:r>
            <a:r>
              <a:rPr lang="en-US" dirty="0" err="1"/>
              <a:t>hrct</a:t>
            </a:r>
            <a:r>
              <a:rPr lang="en-US" dirty="0"/>
              <a:t>'</a:t>
            </a:r>
          </a:p>
          <a:p>
            <a:r>
              <a:rPr lang="en-US" dirty="0"/>
              <a:t>-blood pressure 'bp' is encrypted using a key '</a:t>
            </a:r>
            <a:r>
              <a:rPr lang="en-US" dirty="0" err="1"/>
              <a:t>bpk</a:t>
            </a:r>
            <a:r>
              <a:rPr lang="en-US" dirty="0"/>
              <a:t>' which generates an cipher text '</a:t>
            </a:r>
            <a:r>
              <a:rPr lang="en-US" dirty="0" err="1"/>
              <a:t>bpct</a:t>
            </a:r>
            <a:r>
              <a:rPr lang="en-US" dirty="0"/>
              <a:t>'</a:t>
            </a:r>
          </a:p>
          <a:p>
            <a:r>
              <a:rPr lang="en-US" dirty="0"/>
              <a:t>-body temperature '</a:t>
            </a:r>
            <a:r>
              <a:rPr lang="en-US" dirty="0" err="1"/>
              <a:t>bt</a:t>
            </a:r>
            <a:r>
              <a:rPr lang="en-US" dirty="0"/>
              <a:t>' is encrypted using a key '</a:t>
            </a:r>
            <a:r>
              <a:rPr lang="en-US" dirty="0" err="1"/>
              <a:t>btk</a:t>
            </a:r>
            <a:r>
              <a:rPr lang="en-US" dirty="0"/>
              <a:t>' which generates an cipher text '</a:t>
            </a:r>
            <a:r>
              <a:rPr lang="en-US" dirty="0" err="1"/>
              <a:t>btct</a:t>
            </a:r>
            <a:r>
              <a:rPr lang="en-US" dirty="0"/>
              <a:t>'</a:t>
            </a:r>
          </a:p>
          <a:p>
            <a:r>
              <a:rPr lang="en-US" dirty="0"/>
              <a:t>-body weight '</a:t>
            </a:r>
            <a:r>
              <a:rPr lang="en-US" dirty="0" err="1"/>
              <a:t>bw</a:t>
            </a:r>
            <a:r>
              <a:rPr lang="en-US" dirty="0"/>
              <a:t>' is encrypted using a key '</a:t>
            </a:r>
            <a:r>
              <a:rPr lang="en-US" dirty="0" err="1"/>
              <a:t>bwk</a:t>
            </a:r>
            <a:r>
              <a:rPr lang="en-US" dirty="0"/>
              <a:t>' which generates an cipher text '</a:t>
            </a:r>
            <a:r>
              <a:rPr lang="en-US" dirty="0" err="1"/>
              <a:t>bwct</a:t>
            </a:r>
            <a:r>
              <a:rPr lang="en-US" dirty="0"/>
              <a:t>'</a:t>
            </a:r>
          </a:p>
          <a:p>
            <a:endParaRPr lang="en-US" dirty="0"/>
          </a:p>
        </p:txBody>
      </p:sp>
    </p:spTree>
    <p:extLst>
      <p:ext uri="{BB962C8B-B14F-4D97-AF65-F5344CB8AC3E}">
        <p14:creationId xmlns:p14="http://schemas.microsoft.com/office/powerpoint/2010/main" val="286441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p:cNvSpPr txBox="1"/>
          <p:nvPr/>
        </p:nvSpPr>
        <p:spPr>
          <a:xfrm>
            <a:off x="271464" y="1114425"/>
            <a:ext cx="8229599" cy="3108543"/>
          </a:xfrm>
          <a:prstGeom prst="rect">
            <a:avLst/>
          </a:prstGeom>
          <a:noFill/>
        </p:spPr>
        <p:txBody>
          <a:bodyPr wrap="square" rtlCol="0">
            <a:spAutoFit/>
          </a:bodyPr>
          <a:lstStyle/>
          <a:p>
            <a:r>
              <a:rPr lang="en-US" dirty="0"/>
              <a:t>4. This encrypted file generates a cipher text file '</a:t>
            </a:r>
            <a:r>
              <a:rPr lang="en-US" dirty="0" err="1"/>
              <a:t>ctf</a:t>
            </a:r>
            <a:r>
              <a:rPr lang="en-US" dirty="0"/>
              <a:t>’</a:t>
            </a:r>
          </a:p>
          <a:p>
            <a:r>
              <a:rPr lang="en-US" dirty="0"/>
              <a:t>5. this file '</a:t>
            </a:r>
            <a:r>
              <a:rPr lang="en-US" dirty="0" err="1"/>
              <a:t>ctf</a:t>
            </a:r>
            <a:r>
              <a:rPr lang="en-US" dirty="0"/>
              <a:t>’ is sent to fog framework</a:t>
            </a:r>
          </a:p>
          <a:p>
            <a:r>
              <a:rPr lang="en-US" dirty="0"/>
              <a:t>6. On user request for accessing the file the fog framework will aggregate the keys and generate a single key </a:t>
            </a:r>
          </a:p>
          <a:p>
            <a:r>
              <a:rPr lang="en-US" dirty="0"/>
              <a:t>-that is aggregated key '</a:t>
            </a:r>
            <a:r>
              <a:rPr lang="en-US" dirty="0" err="1"/>
              <a:t>agk</a:t>
            </a:r>
            <a:r>
              <a:rPr lang="en-US" dirty="0"/>
              <a:t>' that is </a:t>
            </a:r>
            <a:r>
              <a:rPr lang="en-US" dirty="0" err="1"/>
              <a:t>agk</a:t>
            </a:r>
            <a:r>
              <a:rPr lang="en-US" dirty="0"/>
              <a:t>=</a:t>
            </a:r>
            <a:r>
              <a:rPr lang="en-US" dirty="0" err="1"/>
              <a:t>hrk+bpk+btk+bwk</a:t>
            </a:r>
            <a:endParaRPr lang="en-US" dirty="0"/>
          </a:p>
          <a:p>
            <a:r>
              <a:rPr lang="en-US" dirty="0"/>
              <a:t>7. time taken for</a:t>
            </a:r>
          </a:p>
          <a:p>
            <a:r>
              <a:rPr lang="en-US" dirty="0"/>
              <a:t>- fog framework -t1(all parameters are send to user at one time t1)</a:t>
            </a:r>
          </a:p>
          <a:p>
            <a:r>
              <a:rPr lang="en-US" dirty="0"/>
              <a:t>- Cloud framework –t1,t2,t3(each parameter has each time of sending each key)</a:t>
            </a:r>
          </a:p>
          <a:p>
            <a:r>
              <a:rPr lang="en-US" dirty="0"/>
              <a:t>8. Output</a:t>
            </a:r>
          </a:p>
          <a:p>
            <a:r>
              <a:rPr lang="en-US" dirty="0"/>
              <a:t>The download time of the key sent to the user on request is </a:t>
            </a:r>
          </a:p>
          <a:p>
            <a:r>
              <a:rPr lang="en-US" dirty="0"/>
              <a:t>fog server-single key all data is sent to the user at once that is </a:t>
            </a:r>
            <a:r>
              <a:rPr lang="en-US" dirty="0" err="1"/>
              <a:t>agk</a:t>
            </a:r>
            <a:r>
              <a:rPr lang="en-US" dirty="0"/>
              <a:t> </a:t>
            </a:r>
          </a:p>
          <a:p>
            <a:r>
              <a:rPr lang="en-US" dirty="0"/>
              <a:t>cloud-final calculated time  is t1,t2,t3=final count</a:t>
            </a:r>
          </a:p>
          <a:p>
            <a:endParaRPr lang="en-IN" dirty="0"/>
          </a:p>
          <a:p>
            <a:endParaRPr lang="en-US" dirty="0"/>
          </a:p>
        </p:txBody>
      </p:sp>
    </p:spTree>
    <p:extLst>
      <p:ext uri="{BB962C8B-B14F-4D97-AF65-F5344CB8AC3E}">
        <p14:creationId xmlns:p14="http://schemas.microsoft.com/office/powerpoint/2010/main" val="172073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pic>
        <p:nvPicPr>
          <p:cNvPr id="6" name="Picture 5">
            <a:extLst>
              <a:ext uri="{FF2B5EF4-FFF2-40B4-BE49-F238E27FC236}">
                <a16:creationId xmlns:a16="http://schemas.microsoft.com/office/drawing/2014/main" id="{13F0BB28-1618-7AD3-F2D9-05232DD005C9}"/>
              </a:ext>
            </a:extLst>
          </p:cNvPr>
          <p:cNvPicPr>
            <a:picLocks noChangeAspect="1"/>
          </p:cNvPicPr>
          <p:nvPr/>
        </p:nvPicPr>
        <p:blipFill>
          <a:blip r:embed="rId3"/>
          <a:stretch>
            <a:fillRect/>
          </a:stretch>
        </p:blipFill>
        <p:spPr>
          <a:xfrm>
            <a:off x="692943" y="846133"/>
            <a:ext cx="6865144" cy="3818736"/>
          </a:xfrm>
          <a:prstGeom prst="rect">
            <a:avLst/>
          </a:prstGeom>
        </p:spPr>
      </p:pic>
    </p:spTree>
    <p:extLst>
      <p:ext uri="{BB962C8B-B14F-4D97-AF65-F5344CB8AC3E}">
        <p14:creationId xmlns:p14="http://schemas.microsoft.com/office/powerpoint/2010/main" val="258177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61800" y="205483"/>
            <a:ext cx="6117431" cy="627321"/>
          </a:xfrm>
        </p:spPr>
        <p:txBody>
          <a:bodyPr/>
          <a:lstStyle/>
          <a:p>
            <a:r>
              <a:rPr lang="en-US" sz="3600" dirty="0"/>
              <a:t>Experiment Environment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sp>
        <p:nvSpPr>
          <p:cNvPr id="3" name="TextBox 2">
            <a:extLst>
              <a:ext uri="{FF2B5EF4-FFF2-40B4-BE49-F238E27FC236}">
                <a16:creationId xmlns:a16="http://schemas.microsoft.com/office/drawing/2014/main" id="{B2908F3E-A4EE-0BEA-F256-518BC4474D64}"/>
              </a:ext>
            </a:extLst>
          </p:cNvPr>
          <p:cNvSpPr txBox="1"/>
          <p:nvPr/>
        </p:nvSpPr>
        <p:spPr>
          <a:xfrm>
            <a:off x="792956" y="1507331"/>
            <a:ext cx="7058025" cy="2707482"/>
          </a:xfrm>
          <a:prstGeom prst="rect">
            <a:avLst/>
          </a:prstGeom>
          <a:noFill/>
        </p:spPr>
        <p:txBody>
          <a:bodyPr wrap="square" rtlCol="0">
            <a:spAutoFit/>
          </a:bodyPr>
          <a:lstStyle/>
          <a:p>
            <a:pPr marL="228600">
              <a:lnSpc>
                <a:spcPct val="115000"/>
              </a:lnSpc>
              <a:spcAft>
                <a:spcPts val="6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Coding Language		-                Java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Front End		-	Html,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css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IDE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NetBeans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Back End		-	MySQL</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br>
              <a:rPr lang="en-US" sz="1400" dirty="0">
                <a:effectLst/>
                <a:latin typeface="Times New Roman" panose="02020603050405020304" pitchFamily="18" charset="0"/>
                <a:ea typeface="Times New Roman" panose="02020603050405020304" pitchFamily="18" charset="0"/>
              </a:rPr>
            </a:br>
            <a:endParaRPr lang="en-US"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282715960"/>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4130</TotalTime>
  <Words>1272</Words>
  <Application>Microsoft Office PowerPoint</Application>
  <PresentationFormat>On-screen Show (16:9)</PresentationFormat>
  <Paragraphs>152</Paragraphs>
  <Slides>20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Times New Roman</vt:lpstr>
      <vt:lpstr>Söhne</vt:lpstr>
      <vt:lpstr>Bookman Old Style</vt:lpstr>
      <vt:lpstr>KaTeX_Math</vt:lpstr>
      <vt:lpstr>urbanist</vt:lpstr>
      <vt:lpstr>Wingdings</vt:lpstr>
      <vt:lpstr>Arial</vt:lpstr>
      <vt:lpstr>Cambria</vt:lpstr>
      <vt:lpstr>Trebuchet MS</vt:lpstr>
      <vt:lpstr>Noto Sans Symbols</vt:lpstr>
      <vt:lpstr>KaTeX_Main</vt:lpstr>
      <vt:lpstr>Calibri</vt:lpstr>
      <vt:lpstr>1_Office Theme</vt:lpstr>
      <vt:lpstr>Secure smart healthcare data with data Aggregation</vt:lpstr>
      <vt:lpstr>Introduction</vt:lpstr>
      <vt:lpstr>Problem Statement</vt:lpstr>
      <vt:lpstr>Problem Illustration</vt:lpstr>
      <vt:lpstr>Proposed Method</vt:lpstr>
      <vt:lpstr>Proposed Method</vt:lpstr>
      <vt:lpstr>Proposed Method</vt:lpstr>
      <vt:lpstr>Proposed Method</vt:lpstr>
      <vt:lpstr>Experiment Environment </vt:lpstr>
      <vt:lpstr>Experiment Screen shots </vt:lpstr>
      <vt:lpstr>Experiment Screen shots </vt:lpstr>
      <vt:lpstr>Experiment Screen shots </vt:lpstr>
      <vt:lpstr>Experiment Results</vt:lpstr>
      <vt:lpstr>Experiment Results</vt:lpstr>
      <vt:lpstr>Experiment Results</vt:lpstr>
      <vt:lpstr>Experiment Results</vt:lpstr>
      <vt:lpstr>Finding </vt:lpstr>
      <vt:lpstr>Finding </vt:lpstr>
      <vt:lpstr>Justification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Vaishnavi Kanchukota</cp:lastModifiedBy>
  <cp:revision>19</cp:revision>
  <dcterms:modified xsi:type="dcterms:W3CDTF">2024-03-26T08:59:30Z</dcterms:modified>
</cp:coreProperties>
</file>